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86" r:id="rId4"/>
    <p:sldId id="297" r:id="rId5"/>
    <p:sldId id="282" r:id="rId6"/>
    <p:sldId id="285" r:id="rId7"/>
    <p:sldId id="289" r:id="rId8"/>
    <p:sldId id="290" r:id="rId9"/>
    <p:sldId id="291" r:id="rId10"/>
    <p:sldId id="298" r:id="rId11"/>
    <p:sldId id="292" r:id="rId12"/>
    <p:sldId id="294" r:id="rId13"/>
    <p:sldId id="293" r:id="rId14"/>
    <p:sldId id="295" r:id="rId15"/>
    <p:sldId id="296" r:id="rId16"/>
  </p:sldIdLst>
  <p:sldSz cx="9144000" cy="5143500" type="screen16x9"/>
  <p:notesSz cx="6797675" cy="9874250"/>
  <p:custDataLst>
    <p:tags r:id="rId19"/>
  </p:custDataLst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D84"/>
    <a:srgbClr val="D01E90"/>
    <a:srgbClr val="BA1E16"/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2780" autoAdjust="0"/>
  </p:normalViewPr>
  <p:slideViewPr>
    <p:cSldViewPr snapToObjects="1">
      <p:cViewPr varScale="1">
        <p:scale>
          <a:sx n="132" d="100"/>
          <a:sy n="132" d="100"/>
        </p:scale>
        <p:origin x="9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931D2-C20D-401D-AA26-E9A8684ED5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1455AB7-7310-4738-A8CA-90B989288A81}">
      <dgm:prSet/>
      <dgm:spPr/>
      <dgm:t>
        <a:bodyPr/>
        <a:lstStyle/>
        <a:p>
          <a:r>
            <a:rPr lang="en-US" dirty="0" err="1"/>
            <a:t>Hållbara</a:t>
          </a:r>
          <a:r>
            <a:rPr lang="en-US" dirty="0"/>
            <a:t> </a:t>
          </a:r>
          <a:r>
            <a:rPr lang="en-US" dirty="0" err="1"/>
            <a:t>affärsmodeller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affärsmodeller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medger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det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ekonomiskt</a:t>
          </a:r>
          <a:r>
            <a:rPr lang="en-US" dirty="0"/>
            <a:t> </a:t>
          </a:r>
          <a:r>
            <a:rPr lang="en-US" dirty="0" err="1"/>
            <a:t>gynnsamt</a:t>
          </a:r>
          <a:r>
            <a:rPr lang="en-US" dirty="0"/>
            <a:t> för (</a:t>
          </a:r>
          <a:r>
            <a:rPr lang="en-US" dirty="0" err="1"/>
            <a:t>lokala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regionala</a:t>
          </a:r>
          <a:r>
            <a:rPr lang="en-US" dirty="0"/>
            <a:t>) </a:t>
          </a:r>
          <a:r>
            <a:rPr lang="en-US" dirty="0" err="1"/>
            <a:t>affärsidkare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värna</a:t>
          </a:r>
          <a:r>
            <a:rPr lang="en-US" dirty="0"/>
            <a:t> marina </a:t>
          </a:r>
          <a:r>
            <a:rPr lang="en-US" dirty="0" err="1"/>
            <a:t>regionala</a:t>
          </a:r>
          <a:r>
            <a:rPr lang="en-US" dirty="0"/>
            <a:t> </a:t>
          </a:r>
          <a:r>
            <a:rPr lang="en-US" dirty="0" err="1"/>
            <a:t>ekosystemtjänster</a:t>
          </a:r>
          <a:r>
            <a:rPr lang="en-US" dirty="0"/>
            <a:t>.</a:t>
          </a:r>
        </a:p>
      </dgm:t>
    </dgm:pt>
    <dgm:pt modelId="{8076A68A-7556-45D3-8B26-5A649EB0996A}" type="parTrans" cxnId="{5E8409A6-B54A-48DA-9935-AE2FC51116B5}">
      <dgm:prSet/>
      <dgm:spPr/>
      <dgm:t>
        <a:bodyPr/>
        <a:lstStyle/>
        <a:p>
          <a:endParaRPr lang="en-US"/>
        </a:p>
      </dgm:t>
    </dgm:pt>
    <dgm:pt modelId="{38A27E32-76F6-4628-918F-61A2D0C509F5}" type="sibTrans" cxnId="{5E8409A6-B54A-48DA-9935-AE2FC51116B5}">
      <dgm:prSet/>
      <dgm:spPr/>
      <dgm:t>
        <a:bodyPr/>
        <a:lstStyle/>
        <a:p>
          <a:endParaRPr lang="en-US"/>
        </a:p>
      </dgm:t>
    </dgm:pt>
    <dgm:pt modelId="{62E42609-5CDF-471F-AB34-59A517FE544E}">
      <dgm:prSet/>
      <dgm:spPr/>
      <dgm:t>
        <a:bodyPr/>
        <a:lstStyle/>
        <a:p>
          <a:r>
            <a:rPr lang="en-US"/>
            <a:t>En hållbar affärsmodell bidrar positivt både till sociala och miljömässiga värden - på företagsnivå och på samhällsnivå - samtidigt som ekonomiskt värde skapas.</a:t>
          </a:r>
        </a:p>
      </dgm:t>
    </dgm:pt>
    <dgm:pt modelId="{3F4FFF57-2360-4D46-BBC4-9AB6C2ADD87B}" type="parTrans" cxnId="{13733F0F-0F56-4838-B0AE-39F831B20126}">
      <dgm:prSet/>
      <dgm:spPr/>
      <dgm:t>
        <a:bodyPr/>
        <a:lstStyle/>
        <a:p>
          <a:endParaRPr lang="en-US"/>
        </a:p>
      </dgm:t>
    </dgm:pt>
    <dgm:pt modelId="{EC316DE3-501F-4FB1-A66D-C9976203CDED}" type="sibTrans" cxnId="{13733F0F-0F56-4838-B0AE-39F831B20126}">
      <dgm:prSet/>
      <dgm:spPr/>
      <dgm:t>
        <a:bodyPr/>
        <a:lstStyle/>
        <a:p>
          <a:endParaRPr lang="en-US"/>
        </a:p>
      </dgm:t>
    </dgm:pt>
    <dgm:pt modelId="{A7EB401F-ED14-49FE-A1CF-216C7FAAC557}" type="pres">
      <dgm:prSet presAssocID="{D2D931D2-C20D-401D-AA26-E9A8684ED559}" presName="root" presStyleCnt="0">
        <dgm:presLayoutVars>
          <dgm:dir/>
          <dgm:resizeHandles val="exact"/>
        </dgm:presLayoutVars>
      </dgm:prSet>
      <dgm:spPr/>
    </dgm:pt>
    <dgm:pt modelId="{1093D939-5D94-4F04-80E8-9CB114B5959C}" type="pres">
      <dgm:prSet presAssocID="{F1455AB7-7310-4738-A8CA-90B989288A81}" presName="compNode" presStyleCnt="0"/>
      <dgm:spPr/>
    </dgm:pt>
    <dgm:pt modelId="{4616EBC9-E865-4D1B-A821-21B4872D0F1F}" type="pres">
      <dgm:prSet presAssocID="{F1455AB7-7310-4738-A8CA-90B989288A81}" presName="bgRect" presStyleLbl="bgShp" presStyleIdx="0" presStyleCnt="2"/>
      <dgm:spPr/>
    </dgm:pt>
    <dgm:pt modelId="{17E3E188-923B-4CB6-B2E5-5AE711DDB709}" type="pres">
      <dgm:prSet presAssocID="{F1455AB7-7310-4738-A8CA-90B989288A8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51A1D59-2A4F-442F-9F84-0DC13FB68046}" type="pres">
      <dgm:prSet presAssocID="{F1455AB7-7310-4738-A8CA-90B989288A81}" presName="spaceRect" presStyleCnt="0"/>
      <dgm:spPr/>
    </dgm:pt>
    <dgm:pt modelId="{42CD6741-207D-47FF-B125-5CE2B4DB93E5}" type="pres">
      <dgm:prSet presAssocID="{F1455AB7-7310-4738-A8CA-90B989288A81}" presName="parTx" presStyleLbl="revTx" presStyleIdx="0" presStyleCnt="2">
        <dgm:presLayoutVars>
          <dgm:chMax val="0"/>
          <dgm:chPref val="0"/>
        </dgm:presLayoutVars>
      </dgm:prSet>
      <dgm:spPr/>
    </dgm:pt>
    <dgm:pt modelId="{EBD9B3BF-80E4-4098-B5B0-03D9B83358A8}" type="pres">
      <dgm:prSet presAssocID="{38A27E32-76F6-4628-918F-61A2D0C509F5}" presName="sibTrans" presStyleCnt="0"/>
      <dgm:spPr/>
    </dgm:pt>
    <dgm:pt modelId="{C0722F9C-76DC-4BFD-BCA2-B53F5F7FF019}" type="pres">
      <dgm:prSet presAssocID="{62E42609-5CDF-471F-AB34-59A517FE544E}" presName="compNode" presStyleCnt="0"/>
      <dgm:spPr/>
    </dgm:pt>
    <dgm:pt modelId="{460A2157-8437-4850-88EE-8BF43FAC8842}" type="pres">
      <dgm:prSet presAssocID="{62E42609-5CDF-471F-AB34-59A517FE544E}" presName="bgRect" presStyleLbl="bgShp" presStyleIdx="1" presStyleCnt="2"/>
      <dgm:spPr/>
    </dgm:pt>
    <dgm:pt modelId="{E80383E0-8B3F-4FD3-8A72-3C47E0D638A4}" type="pres">
      <dgm:prSet presAssocID="{62E42609-5CDF-471F-AB34-59A517FE544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98F4933F-4E11-4D5D-8D85-853BFAFCF3CB}" type="pres">
      <dgm:prSet presAssocID="{62E42609-5CDF-471F-AB34-59A517FE544E}" presName="spaceRect" presStyleCnt="0"/>
      <dgm:spPr/>
    </dgm:pt>
    <dgm:pt modelId="{5EA7AD13-D44E-47DD-A5D6-373B5135264E}" type="pres">
      <dgm:prSet presAssocID="{62E42609-5CDF-471F-AB34-59A517FE544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3733F0F-0F56-4838-B0AE-39F831B20126}" srcId="{D2D931D2-C20D-401D-AA26-E9A8684ED559}" destId="{62E42609-5CDF-471F-AB34-59A517FE544E}" srcOrd="1" destOrd="0" parTransId="{3F4FFF57-2360-4D46-BBC4-9AB6C2ADD87B}" sibTransId="{EC316DE3-501F-4FB1-A66D-C9976203CDED}"/>
    <dgm:cxn modelId="{1A84F92E-8E3A-4681-8936-D870DB9788B0}" type="presOf" srcId="{D2D931D2-C20D-401D-AA26-E9A8684ED559}" destId="{A7EB401F-ED14-49FE-A1CF-216C7FAAC557}" srcOrd="0" destOrd="0" presId="urn:microsoft.com/office/officeart/2018/2/layout/IconVerticalSolidList"/>
    <dgm:cxn modelId="{7D5AB844-A8A6-491B-A8DB-B0D16A748FB8}" type="presOf" srcId="{F1455AB7-7310-4738-A8CA-90B989288A81}" destId="{42CD6741-207D-47FF-B125-5CE2B4DB93E5}" srcOrd="0" destOrd="0" presId="urn:microsoft.com/office/officeart/2018/2/layout/IconVerticalSolidList"/>
    <dgm:cxn modelId="{12CFAD7C-3B75-4E2B-BE77-1EBE9C1E843D}" type="presOf" srcId="{62E42609-5CDF-471F-AB34-59A517FE544E}" destId="{5EA7AD13-D44E-47DD-A5D6-373B5135264E}" srcOrd="0" destOrd="0" presId="urn:microsoft.com/office/officeart/2018/2/layout/IconVerticalSolidList"/>
    <dgm:cxn modelId="{5E8409A6-B54A-48DA-9935-AE2FC51116B5}" srcId="{D2D931D2-C20D-401D-AA26-E9A8684ED559}" destId="{F1455AB7-7310-4738-A8CA-90B989288A81}" srcOrd="0" destOrd="0" parTransId="{8076A68A-7556-45D3-8B26-5A649EB0996A}" sibTransId="{38A27E32-76F6-4628-918F-61A2D0C509F5}"/>
    <dgm:cxn modelId="{C48DEE9F-93DC-4BFF-B787-DED93E098BE9}" type="presParOf" srcId="{A7EB401F-ED14-49FE-A1CF-216C7FAAC557}" destId="{1093D939-5D94-4F04-80E8-9CB114B5959C}" srcOrd="0" destOrd="0" presId="urn:microsoft.com/office/officeart/2018/2/layout/IconVerticalSolidList"/>
    <dgm:cxn modelId="{65945623-2489-49BC-A3B0-8CD74D1CFA7B}" type="presParOf" srcId="{1093D939-5D94-4F04-80E8-9CB114B5959C}" destId="{4616EBC9-E865-4D1B-A821-21B4872D0F1F}" srcOrd="0" destOrd="0" presId="urn:microsoft.com/office/officeart/2018/2/layout/IconVerticalSolidList"/>
    <dgm:cxn modelId="{17C4A474-D75F-40A1-8FC7-573B8A198F75}" type="presParOf" srcId="{1093D939-5D94-4F04-80E8-9CB114B5959C}" destId="{17E3E188-923B-4CB6-B2E5-5AE711DDB709}" srcOrd="1" destOrd="0" presId="urn:microsoft.com/office/officeart/2018/2/layout/IconVerticalSolidList"/>
    <dgm:cxn modelId="{0C312364-3E66-42C0-9523-DC44E6AAD570}" type="presParOf" srcId="{1093D939-5D94-4F04-80E8-9CB114B5959C}" destId="{B51A1D59-2A4F-442F-9F84-0DC13FB68046}" srcOrd="2" destOrd="0" presId="urn:microsoft.com/office/officeart/2018/2/layout/IconVerticalSolidList"/>
    <dgm:cxn modelId="{114C5CD7-F64D-4C07-A366-F1C08E44943E}" type="presParOf" srcId="{1093D939-5D94-4F04-80E8-9CB114B5959C}" destId="{42CD6741-207D-47FF-B125-5CE2B4DB93E5}" srcOrd="3" destOrd="0" presId="urn:microsoft.com/office/officeart/2018/2/layout/IconVerticalSolidList"/>
    <dgm:cxn modelId="{8552F017-937D-435F-B604-3D6389313E23}" type="presParOf" srcId="{A7EB401F-ED14-49FE-A1CF-216C7FAAC557}" destId="{EBD9B3BF-80E4-4098-B5B0-03D9B83358A8}" srcOrd="1" destOrd="0" presId="urn:microsoft.com/office/officeart/2018/2/layout/IconVerticalSolidList"/>
    <dgm:cxn modelId="{BF000EC8-5242-40C4-AD56-AF1CF2B20B64}" type="presParOf" srcId="{A7EB401F-ED14-49FE-A1CF-216C7FAAC557}" destId="{C0722F9C-76DC-4BFD-BCA2-B53F5F7FF019}" srcOrd="2" destOrd="0" presId="urn:microsoft.com/office/officeart/2018/2/layout/IconVerticalSolidList"/>
    <dgm:cxn modelId="{572A8A99-CE4D-419B-B3CD-5F7DEFACFD2B}" type="presParOf" srcId="{C0722F9C-76DC-4BFD-BCA2-B53F5F7FF019}" destId="{460A2157-8437-4850-88EE-8BF43FAC8842}" srcOrd="0" destOrd="0" presId="urn:microsoft.com/office/officeart/2018/2/layout/IconVerticalSolidList"/>
    <dgm:cxn modelId="{B54BDD46-E30D-495D-9809-73FDEF867D63}" type="presParOf" srcId="{C0722F9C-76DC-4BFD-BCA2-B53F5F7FF019}" destId="{E80383E0-8B3F-4FD3-8A72-3C47E0D638A4}" srcOrd="1" destOrd="0" presId="urn:microsoft.com/office/officeart/2018/2/layout/IconVerticalSolidList"/>
    <dgm:cxn modelId="{ED62ED7B-4D08-4FDD-8D99-52C7B25E228E}" type="presParOf" srcId="{C0722F9C-76DC-4BFD-BCA2-B53F5F7FF019}" destId="{98F4933F-4E11-4D5D-8D85-853BFAFCF3CB}" srcOrd="2" destOrd="0" presId="urn:microsoft.com/office/officeart/2018/2/layout/IconVerticalSolidList"/>
    <dgm:cxn modelId="{C3DE0F0A-C7AA-42E5-9691-00BF5EAA5B38}" type="presParOf" srcId="{C0722F9C-76DC-4BFD-BCA2-B53F5F7FF019}" destId="{5EA7AD13-D44E-47DD-A5D6-373B51352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6EBC9-E865-4D1B-A821-21B4872D0F1F}">
      <dsp:nvSpPr>
        <dsp:cNvPr id="0" name=""/>
        <dsp:cNvSpPr/>
      </dsp:nvSpPr>
      <dsp:spPr>
        <a:xfrm>
          <a:off x="0" y="492470"/>
          <a:ext cx="6957392" cy="9091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3E188-923B-4CB6-B2E5-5AE711DDB709}">
      <dsp:nvSpPr>
        <dsp:cNvPr id="0" name=""/>
        <dsp:cNvSpPr/>
      </dsp:nvSpPr>
      <dsp:spPr>
        <a:xfrm>
          <a:off x="275025" y="697035"/>
          <a:ext cx="500046" cy="500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D6741-207D-47FF-B125-5CE2B4DB93E5}">
      <dsp:nvSpPr>
        <dsp:cNvPr id="0" name=""/>
        <dsp:cNvSpPr/>
      </dsp:nvSpPr>
      <dsp:spPr>
        <a:xfrm>
          <a:off x="1050098" y="492470"/>
          <a:ext cx="5907293" cy="90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1" tIns="96221" rIns="96221" bIns="962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Hållbara</a:t>
          </a:r>
          <a:r>
            <a:rPr lang="en-US" sz="1700" kern="1200" dirty="0"/>
            <a:t> </a:t>
          </a:r>
          <a:r>
            <a:rPr lang="en-US" sz="1700" kern="1200" dirty="0" err="1"/>
            <a:t>affärsmodeller</a:t>
          </a:r>
          <a:r>
            <a:rPr lang="en-US" sz="1700" kern="1200" dirty="0"/>
            <a:t> </a:t>
          </a:r>
          <a:r>
            <a:rPr lang="en-US" sz="1700" kern="1200" dirty="0" err="1"/>
            <a:t>är</a:t>
          </a:r>
          <a:r>
            <a:rPr lang="en-US" sz="1700" kern="1200" dirty="0"/>
            <a:t> </a:t>
          </a:r>
          <a:r>
            <a:rPr lang="en-US" sz="1700" kern="1200" dirty="0" err="1"/>
            <a:t>affärsmodeller</a:t>
          </a:r>
          <a:r>
            <a:rPr lang="en-US" sz="1700" kern="1200" dirty="0"/>
            <a:t> </a:t>
          </a:r>
          <a:r>
            <a:rPr lang="en-US" sz="1700" kern="1200" dirty="0" err="1"/>
            <a:t>som</a:t>
          </a:r>
          <a:r>
            <a:rPr lang="en-US" sz="1700" kern="1200" dirty="0"/>
            <a:t> </a:t>
          </a:r>
          <a:r>
            <a:rPr lang="en-US" sz="1700" kern="1200" dirty="0" err="1"/>
            <a:t>medger</a:t>
          </a:r>
          <a:r>
            <a:rPr lang="en-US" sz="1700" kern="1200" dirty="0"/>
            <a:t> </a:t>
          </a:r>
          <a:r>
            <a:rPr lang="en-US" sz="1700" kern="1200" dirty="0" err="1"/>
            <a:t>att</a:t>
          </a:r>
          <a:r>
            <a:rPr lang="en-US" sz="1700" kern="1200" dirty="0"/>
            <a:t> det </a:t>
          </a:r>
          <a:r>
            <a:rPr lang="en-US" sz="1700" kern="1200" dirty="0" err="1"/>
            <a:t>är</a:t>
          </a:r>
          <a:r>
            <a:rPr lang="en-US" sz="1700" kern="1200" dirty="0"/>
            <a:t> </a:t>
          </a:r>
          <a:r>
            <a:rPr lang="en-US" sz="1700" kern="1200" dirty="0" err="1"/>
            <a:t>ekonomiskt</a:t>
          </a:r>
          <a:r>
            <a:rPr lang="en-US" sz="1700" kern="1200" dirty="0"/>
            <a:t> </a:t>
          </a:r>
          <a:r>
            <a:rPr lang="en-US" sz="1700" kern="1200" dirty="0" err="1"/>
            <a:t>gynnsamt</a:t>
          </a:r>
          <a:r>
            <a:rPr lang="en-US" sz="1700" kern="1200" dirty="0"/>
            <a:t> för (</a:t>
          </a:r>
          <a:r>
            <a:rPr lang="en-US" sz="1700" kern="1200" dirty="0" err="1"/>
            <a:t>lokala</a:t>
          </a:r>
          <a:r>
            <a:rPr lang="en-US" sz="1700" kern="1200" dirty="0"/>
            <a:t> </a:t>
          </a:r>
          <a:r>
            <a:rPr lang="en-US" sz="1700" kern="1200" dirty="0" err="1"/>
            <a:t>och</a:t>
          </a:r>
          <a:r>
            <a:rPr lang="en-US" sz="1700" kern="1200" dirty="0"/>
            <a:t> </a:t>
          </a:r>
          <a:r>
            <a:rPr lang="en-US" sz="1700" kern="1200" dirty="0" err="1"/>
            <a:t>regionala</a:t>
          </a:r>
          <a:r>
            <a:rPr lang="en-US" sz="1700" kern="1200" dirty="0"/>
            <a:t>) </a:t>
          </a:r>
          <a:r>
            <a:rPr lang="en-US" sz="1700" kern="1200" dirty="0" err="1"/>
            <a:t>affärsidkare</a:t>
          </a:r>
          <a:r>
            <a:rPr lang="en-US" sz="1700" kern="1200" dirty="0"/>
            <a:t> </a:t>
          </a:r>
          <a:r>
            <a:rPr lang="en-US" sz="1700" kern="1200" dirty="0" err="1"/>
            <a:t>att</a:t>
          </a:r>
          <a:r>
            <a:rPr lang="en-US" sz="1700" kern="1200" dirty="0"/>
            <a:t> </a:t>
          </a:r>
          <a:r>
            <a:rPr lang="en-US" sz="1700" kern="1200" dirty="0" err="1"/>
            <a:t>värna</a:t>
          </a:r>
          <a:r>
            <a:rPr lang="en-US" sz="1700" kern="1200" dirty="0"/>
            <a:t> marina </a:t>
          </a:r>
          <a:r>
            <a:rPr lang="en-US" sz="1700" kern="1200" dirty="0" err="1"/>
            <a:t>regionala</a:t>
          </a:r>
          <a:r>
            <a:rPr lang="en-US" sz="1700" kern="1200" dirty="0"/>
            <a:t> </a:t>
          </a:r>
          <a:r>
            <a:rPr lang="en-US" sz="1700" kern="1200" dirty="0" err="1"/>
            <a:t>ekosystemtjänster</a:t>
          </a:r>
          <a:r>
            <a:rPr lang="en-US" sz="1700" kern="1200" dirty="0"/>
            <a:t>.</a:t>
          </a:r>
        </a:p>
      </dsp:txBody>
      <dsp:txXfrm>
        <a:off x="1050098" y="492470"/>
        <a:ext cx="5907293" cy="909176"/>
      </dsp:txXfrm>
    </dsp:sp>
    <dsp:sp modelId="{460A2157-8437-4850-88EE-8BF43FAC8842}">
      <dsp:nvSpPr>
        <dsp:cNvPr id="0" name=""/>
        <dsp:cNvSpPr/>
      </dsp:nvSpPr>
      <dsp:spPr>
        <a:xfrm>
          <a:off x="0" y="1628940"/>
          <a:ext cx="6957392" cy="9091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383E0-8B3F-4FD3-8A72-3C47E0D638A4}">
      <dsp:nvSpPr>
        <dsp:cNvPr id="0" name=""/>
        <dsp:cNvSpPr/>
      </dsp:nvSpPr>
      <dsp:spPr>
        <a:xfrm>
          <a:off x="275025" y="1833505"/>
          <a:ext cx="500046" cy="5000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7AD13-D44E-47DD-A5D6-373B5135264E}">
      <dsp:nvSpPr>
        <dsp:cNvPr id="0" name=""/>
        <dsp:cNvSpPr/>
      </dsp:nvSpPr>
      <dsp:spPr>
        <a:xfrm>
          <a:off x="1050098" y="1628940"/>
          <a:ext cx="5907293" cy="909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21" tIns="96221" rIns="96221" bIns="962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 hållbar affärsmodell bidrar positivt både till sociala och miljömässiga värden - på företagsnivå och på samhällsnivå - samtidigt som ekonomiskt värde skapas.</a:t>
          </a:r>
        </a:p>
      </dsp:txBody>
      <dsp:txXfrm>
        <a:off x="1050098" y="1628940"/>
        <a:ext cx="5907293" cy="909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D978033-0391-4B32-A5A2-48A5C31907E4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48029183-BF2E-4BF2-B49C-BF0F659134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51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1C1BE9C-A42A-4678-BA94-D133DBF0A4FF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05B2489F-6BF1-4978-8A73-D099D47238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3029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C608330-426A-4AC7-A084-C92B0D1FADF0}" type="slidenum">
              <a:rPr lang="sv-SE" altLang="sv-SE" smtClean="0"/>
              <a:pPr eaLnBrk="1" hangingPunct="1">
                <a:spcBef>
                  <a:spcPct val="0"/>
                </a:spcBef>
              </a:pPr>
              <a:t>2</a:t>
            </a:fld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2489F-6BF1-4978-8A73-D099D472382A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8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Axmar</a:t>
            </a:r>
            <a:r>
              <a:rPr lang="sv-SE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Bruk representerar en typ av samverkande hållbar affärsmodell där flera verksamheter marknadsförs under ett namn.</a:t>
            </a:r>
            <a:r>
              <a:rPr lang="sv-SE" sz="12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v-SE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Föreningen Hyttan, </a:t>
            </a:r>
            <a:r>
              <a:rPr lang="sv-SE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Axmar</a:t>
            </a:r>
            <a:r>
              <a:rPr lang="sv-SE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v-SE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bruksbod</a:t>
            </a:r>
            <a:r>
              <a:rPr lang="sv-SE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sv-SE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Axmar</a:t>
            </a:r>
            <a:r>
              <a:rPr lang="sv-SE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Bed &amp; Breakfast, </a:t>
            </a:r>
            <a:r>
              <a:rPr lang="sv-SE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Axmar</a:t>
            </a:r>
            <a:r>
              <a:rPr lang="sv-SE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brukscafé är några av de verksamheter som tillsammans skapar.</a:t>
            </a:r>
            <a:endParaRPr lang="sv-SE" sz="1200" dirty="0"/>
          </a:p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2489F-6BF1-4978-8A73-D099D472382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15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7056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6464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1143000" y="1657350"/>
            <a:ext cx="6705600" cy="5715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b="0" baseline="0">
                <a:solidFill>
                  <a:srgbClr val="46464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610B-CF51-45FE-9FF0-5B402405211A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927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1714500"/>
            <a:ext cx="6705600" cy="268605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11E0-0190-443D-8488-08222556BEB9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47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BA10-23E0-42DF-B847-3063F7CEEC18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3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43000" y="1657351"/>
            <a:ext cx="3276600" cy="2937272"/>
          </a:xfrm>
        </p:spPr>
        <p:txBody>
          <a:bodyPr>
            <a:normAutofit/>
          </a:bodyPr>
          <a:lstStyle>
            <a:lvl1pPr>
              <a:defRPr sz="1600">
                <a:latin typeface="Arial"/>
                <a:cs typeface="Arial"/>
              </a:defRPr>
            </a:lvl1pPr>
            <a:lvl2pPr>
              <a:defRPr sz="16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657351"/>
            <a:ext cx="3276600" cy="29372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44743-C2A3-40A1-BC26-235F0C3F7028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5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1710-3690-4745-9A15-791E212C04C3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655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AEE2-4245-41D2-A2FD-847A6F3A8C03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 userDrawn="1"/>
        </p:nvSpPr>
        <p:spPr bwMode="auto">
          <a:xfrm>
            <a:off x="1143000" y="914400"/>
            <a:ext cx="6400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sv-SE" sz="2000">
                <a:solidFill>
                  <a:srgbClr val="464646"/>
                </a:solidFill>
                <a:latin typeface="Arial Bold"/>
                <a:ea typeface="Arial Bold"/>
                <a:cs typeface="Arial Bold"/>
              </a:rPr>
              <a:t>Klicka här för att ändra 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2"/>
          </p:nvPr>
        </p:nvSpPr>
        <p:spPr>
          <a:xfrm>
            <a:off x="1143000" y="1714501"/>
            <a:ext cx="2590800" cy="288012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7" name="Platshållare för bild 2"/>
          <p:cNvSpPr>
            <a:spLocks noGrp="1"/>
          </p:cNvSpPr>
          <p:nvPr>
            <p:ph type="pic" idx="1"/>
          </p:nvPr>
        </p:nvSpPr>
        <p:spPr>
          <a:xfrm>
            <a:off x="3886200" y="1714501"/>
            <a:ext cx="3962400" cy="288012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91F5E-F302-4A73-8E61-13D915BE149E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4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143000" y="914400"/>
            <a:ext cx="5105400" cy="308610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3000" y="4171950"/>
            <a:ext cx="7315200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9ACBD-AE42-44B4-9C9F-CB1E7E0E91CC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42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7CD1-C5C0-49C6-8406-68511ED428CF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37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1143000" y="914400"/>
            <a:ext cx="6705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1143000" y="1714500"/>
            <a:ext cx="6705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</p:txBody>
      </p:sp>
      <p:sp>
        <p:nvSpPr>
          <p:cNvPr id="1028" name="Rektangel 9"/>
          <p:cNvSpPr>
            <a:spLocks noChangeArrowheads="1"/>
          </p:cNvSpPr>
          <p:nvPr userDrawn="1"/>
        </p:nvSpPr>
        <p:spPr bwMode="auto">
          <a:xfrm>
            <a:off x="0" y="4819650"/>
            <a:ext cx="9144000" cy="323850"/>
          </a:xfrm>
          <a:prstGeom prst="rect">
            <a:avLst/>
          </a:prstGeom>
          <a:solidFill>
            <a:srgbClr val="004B8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sv-S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895975" y="4870450"/>
            <a:ext cx="1065213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</a:lstStyle>
          <a:p>
            <a:pPr>
              <a:defRPr/>
            </a:pPr>
            <a:fld id="{CBB693DA-1874-4420-A759-007CAF5A7BAF}" type="datetime1">
              <a:rPr lang="sv-SE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00375" y="4870450"/>
            <a:ext cx="2895600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ea typeface="ＭＳ Ｐゴシック" pitchFamily="-65" charset="-128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1" name="textruta 14"/>
          <p:cNvSpPr txBox="1">
            <a:spLocks noChangeArrowheads="1"/>
          </p:cNvSpPr>
          <p:nvPr userDrawn="1"/>
        </p:nvSpPr>
        <p:spPr bwMode="auto">
          <a:xfrm>
            <a:off x="7072313" y="4870450"/>
            <a:ext cx="1714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sv-SE" sz="100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www.handels.gu.se</a:t>
            </a:r>
          </a:p>
        </p:txBody>
      </p:sp>
      <p:pic>
        <p:nvPicPr>
          <p:cNvPr id="1032" name="Bildobjekt 11" descr="Handels_vanster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28600"/>
            <a:ext cx="34718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408488"/>
            <a:ext cx="14144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3" r:id="rId7"/>
    <p:sldLayoutId id="2147484021" r:id="rId8"/>
    <p:sldLayoutId id="2147484022" r:id="rId9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 Narrow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 Narrow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464646"/>
          </a:solidFill>
          <a:latin typeface="Arial Bold" pitchFamily="-65" charset="0"/>
          <a:ea typeface="ＭＳ Ｐゴシック" pitchFamily="-65" charset="-128"/>
        </a:defRPr>
      </a:lvl9pPr>
    </p:titleStyle>
    <p:bodyStyle>
      <a:lvl1pPr marL="161925" indent="-161925" algn="l" defTabSz="457200" rtl="0" eaLnBrk="0" fontAlgn="base" hangingPunct="0">
        <a:spcBef>
          <a:spcPts val="35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"/>
        </a:defRPr>
      </a:lvl1pPr>
      <a:lvl2pPr marL="161925" indent="-161925" algn="l" defTabSz="457200" rtl="0" eaLnBrk="0" fontAlgn="base" hangingPunct="0">
        <a:spcBef>
          <a:spcPts val="35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464646"/>
          </a:solidFill>
          <a:latin typeface="Arial Narrow" pitchFamily="34" charset="0"/>
          <a:ea typeface="ＭＳ Ｐゴシック" pitchFamily="-65" charset="-128"/>
          <a:cs typeface="Arial"/>
        </a:defRPr>
      </a:lvl2pPr>
      <a:lvl3pPr marL="161925" indent="-161925" algn="l" defTabSz="457200" rtl="0" eaLnBrk="0" fontAlgn="base" hangingPunct="0">
        <a:spcBef>
          <a:spcPts val="35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64646"/>
          </a:solidFill>
          <a:latin typeface="Helvetica"/>
          <a:ea typeface="Helvetica" pitchFamily="-65" charset="0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Helvetica"/>
          <a:ea typeface="Helvetica" pitchFamily="-65" charset="0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Helvetica"/>
          <a:ea typeface="Helvetica" pitchFamily="-65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bin.bankel@handels.gu.se" TargetMode="External"/><Relationship Id="rId2" Type="http://schemas.openxmlformats.org/officeDocument/2006/relationships/hyperlink" Target="mailto:cecilia.soler@handels.gu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42876" y="699542"/>
            <a:ext cx="6705600" cy="3024336"/>
          </a:xfrm>
        </p:spPr>
        <p:txBody>
          <a:bodyPr/>
          <a:lstStyle/>
          <a:p>
            <a:br>
              <a:rPr lang="sv-SE" altLang="sv-SE" sz="2800" dirty="0">
                <a:latin typeface="Arial Bold"/>
                <a:ea typeface="ＭＳ Ｐゴシック" pitchFamily="34" charset="-128"/>
              </a:rPr>
            </a:br>
            <a:r>
              <a:rPr lang="sv-SE" sz="1400" dirty="0">
                <a:solidFill>
                  <a:srgbClr val="4A709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Ekosystembaserad </a:t>
            </a:r>
            <a:br>
              <a:rPr lang="sv-S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400" dirty="0">
                <a:solidFill>
                  <a:srgbClr val="4A709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Havsförvaltning </a:t>
            </a:r>
            <a:br>
              <a:rPr lang="sv-S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400" dirty="0">
                <a:solidFill>
                  <a:srgbClr val="4A709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Södra Bottenhavet</a:t>
            </a:r>
            <a:br>
              <a:rPr lang="sv-SE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v-SE" sz="1400" dirty="0">
                <a:solidFill>
                  <a:srgbClr val="1C6194"/>
                </a:solidFill>
                <a:effectLst/>
                <a:latin typeface="Baskerville"/>
                <a:ea typeface="Times New Roman" panose="02020603050405020304" pitchFamily="18" charset="0"/>
              </a:rPr>
              <a:t>- ekonomisk, social och ekologisk hållbarhet i samklang</a:t>
            </a:r>
            <a:b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sv-SE" altLang="sv-SE" sz="2800" b="1" dirty="0">
                <a:latin typeface="Arial Bold"/>
                <a:ea typeface="ＭＳ Ｐゴシック" pitchFamily="34" charset="-128"/>
              </a:rPr>
            </a:br>
            <a:br>
              <a:rPr lang="sv-SE" altLang="sv-SE" sz="2800" b="1" dirty="0">
                <a:latin typeface="Arial Bold"/>
                <a:ea typeface="ＭＳ Ｐゴシック" pitchFamily="34" charset="-128"/>
              </a:rPr>
            </a:br>
            <a:br>
              <a:rPr lang="sv-SE" altLang="sv-SE" sz="2800" b="1" dirty="0">
                <a:latin typeface="Arial Bold"/>
                <a:ea typeface="ＭＳ Ｐゴシック" pitchFamily="34" charset="-128"/>
              </a:rPr>
            </a:br>
            <a:endParaRPr lang="sv-SE" altLang="sv-SE" sz="2800" dirty="0">
              <a:latin typeface="Arial Bold"/>
              <a:ea typeface="ＭＳ Ｐゴシック" pitchFamily="34" charset="-128"/>
            </a:endParaRPr>
          </a:p>
        </p:txBody>
      </p:sp>
      <p:sp>
        <p:nvSpPr>
          <p:cNvPr id="307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43000" y="3479176"/>
            <a:ext cx="6705600" cy="921374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endParaRPr lang="sv-SE" altLang="sv-SE" dirty="0">
              <a:latin typeface="Arial Bold"/>
              <a:ea typeface="ＭＳ Ｐゴシック" pitchFamily="34" charset="-128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sv-SE" sz="1600" dirty="0">
                <a:solidFill>
                  <a:srgbClr val="4A70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Robin Bankel och Cecilia Solér</a:t>
            </a:r>
            <a:endParaRPr lang="sv-SE" altLang="sv-SE" sz="1600" dirty="0">
              <a:latin typeface="Arial Bold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350"/>
              </a:spcBef>
              <a:buFont typeface="Arial" pitchFamily="34" charset="0"/>
              <a:buChar char="•"/>
              <a:defRPr sz="2400">
                <a:solidFill>
                  <a:srgbClr val="464646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350"/>
              </a:spcBef>
              <a:buFont typeface="Arial" pitchFamily="34" charset="0"/>
              <a:buChar char="–"/>
              <a:defRPr sz="2400">
                <a:solidFill>
                  <a:srgbClr val="464646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350"/>
              </a:spcBef>
              <a:buFont typeface="Arial" pitchFamily="34" charset="0"/>
              <a:buChar char="•"/>
              <a:defRPr sz="1600">
                <a:solidFill>
                  <a:srgbClr val="464646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00B30E-27EE-4A4D-8055-872E33C55127}" type="datetime1">
              <a:rPr lang="sv-SE" altLang="sv-SE" sz="1000" smtClean="0">
                <a:solidFill>
                  <a:srgbClr val="FFFFFF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2023-10-16</a:t>
            </a:fld>
            <a:endParaRPr lang="sv-SE" altLang="sv-SE" sz="10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4E7F8BD-26EA-2B82-6A1A-C59CCE510AA1}"/>
              </a:ext>
            </a:extLst>
          </p:cNvPr>
          <p:cNvSpPr txBox="1"/>
          <p:nvPr/>
        </p:nvSpPr>
        <p:spPr>
          <a:xfrm>
            <a:off x="1143000" y="2401958"/>
            <a:ext cx="571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/>
              <a:t>Hållbara Affärsmodeller i Södra Bottenhavet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C34BAF-7EFA-1A3F-D161-B039914E769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07709A3F-7DB6-268F-F8E6-61E1E2FD1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3800"/>
              </p:ext>
            </p:extLst>
          </p:nvPr>
        </p:nvGraphicFramePr>
        <p:xfrm>
          <a:off x="334085" y="1183436"/>
          <a:ext cx="8471771" cy="354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399">
                  <a:extLst>
                    <a:ext uri="{9D8B030D-6E8A-4147-A177-3AD203B41FA5}">
                      <a16:colId xmlns:a16="http://schemas.microsoft.com/office/drawing/2014/main" val="2237056273"/>
                    </a:ext>
                  </a:extLst>
                </a:gridCol>
                <a:gridCol w="2195961">
                  <a:extLst>
                    <a:ext uri="{9D8B030D-6E8A-4147-A177-3AD203B41FA5}">
                      <a16:colId xmlns:a16="http://schemas.microsoft.com/office/drawing/2014/main" val="2339771637"/>
                    </a:ext>
                  </a:extLst>
                </a:gridCol>
                <a:gridCol w="2839238">
                  <a:extLst>
                    <a:ext uri="{9D8B030D-6E8A-4147-A177-3AD203B41FA5}">
                      <a16:colId xmlns:a16="http://schemas.microsoft.com/office/drawing/2014/main" val="4067995663"/>
                    </a:ext>
                  </a:extLst>
                </a:gridCol>
                <a:gridCol w="2303173">
                  <a:extLst>
                    <a:ext uri="{9D8B030D-6E8A-4147-A177-3AD203B41FA5}">
                      <a16:colId xmlns:a16="http://schemas.microsoft.com/office/drawing/2014/main" val="1155082958"/>
                    </a:ext>
                  </a:extLst>
                </a:gridCol>
              </a:tblGrid>
              <a:tr h="1841808"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000" dirty="0" err="1">
                          <a:effectLst/>
                        </a:rPr>
                        <a:t>Bergmans</a:t>
                      </a:r>
                      <a:r>
                        <a:rPr lang="en-US" sz="1000" dirty="0">
                          <a:effectLst/>
                        </a:rPr>
                        <a:t> Fisk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 vert="vert27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Restaurang, butik, </a:t>
                      </a:r>
                      <a:r>
                        <a:rPr lang="sv-SE" sz="1000" noProof="0" dirty="0" err="1">
                          <a:solidFill>
                            <a:schemeClr val="tx1"/>
                          </a:solidFill>
                          <a:effectLst/>
                        </a:rPr>
                        <a:t>fiskvagn</a:t>
                      </a: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 .</a:t>
                      </a:r>
                    </a:p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Kvalitativt värde till konsument (turister och boende) och detaljister i form av traditionell förädling av egenfångad lokal/odlad svensk eller norsk fisk  </a:t>
                      </a:r>
                      <a:endParaRPr lang="sv-SE" sz="10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Lokal förankring av verksamheten som möjliggör att både fångst, förädling och tillagning av fisk sker genom Bergmans eller lokalt/regionalt. </a:t>
                      </a:r>
                    </a:p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Tillgång till lokal/regionala resurser såsom fisk, brygga och lokaler. Fiskebåt inkl. redskap samt kompetens att fiska, förädla (röka och </a:t>
                      </a:r>
                      <a:r>
                        <a:rPr lang="sv-SE" sz="1000" noProof="0" dirty="0" err="1">
                          <a:solidFill>
                            <a:schemeClr val="tx1"/>
                          </a:solidFill>
                          <a:effectLst/>
                        </a:rPr>
                        <a:t>filéa</a:t>
                      </a: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) samt tillreda, lokal personaltillgång. </a:t>
                      </a:r>
                      <a:endParaRPr lang="sv-SE" sz="10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Försäljning av traditionellt förädlad fisk genom egen restaurang, egen butik/</a:t>
                      </a:r>
                      <a:r>
                        <a:rPr lang="sv-SE" sz="1000" noProof="0" dirty="0" err="1">
                          <a:solidFill>
                            <a:schemeClr val="tx1"/>
                          </a:solidFill>
                          <a:effectLst/>
                        </a:rPr>
                        <a:t>fiskvagn</a:t>
                      </a:r>
                      <a:r>
                        <a:rPr lang="sv-SE" sz="1000" noProof="0" dirty="0">
                          <a:solidFill>
                            <a:schemeClr val="tx1"/>
                          </a:solidFill>
                          <a:effectLst/>
                        </a:rPr>
                        <a:t> samt genom dagligvaruhandeln </a:t>
                      </a:r>
                      <a:endParaRPr lang="sv-SE" sz="10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87829"/>
                  </a:ext>
                </a:extLst>
              </a:tr>
              <a:tr h="1706746">
                <a:tc>
                  <a:txBody>
                    <a:bodyPr/>
                    <a:lstStyle/>
                    <a:p>
                      <a:pPr marL="71755" marR="71755" algn="ctr"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en-US" sz="1000" dirty="0" err="1">
                          <a:effectLst/>
                        </a:rPr>
                        <a:t>Trollharen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fiskrestaurang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och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gårdsbutik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 vert="vert27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b="1" noProof="0" dirty="0">
                          <a:solidFill>
                            <a:schemeClr val="tx1"/>
                          </a:solidFill>
                          <a:effectLst/>
                        </a:rPr>
                        <a:t>Restaurang, butik. </a:t>
                      </a:r>
                    </a:p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b="1" noProof="0" dirty="0">
                          <a:solidFill>
                            <a:schemeClr val="tx1"/>
                          </a:solidFill>
                          <a:effectLst/>
                        </a:rPr>
                        <a:t>Kvalitativt värde till konsument (turister och boende) i form av traditionell förädling av egenfångad lokal/odlad svensk eller norsk fisk </a:t>
                      </a:r>
                      <a:endParaRPr lang="sv-SE" sz="1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b="1" noProof="0" dirty="0">
                          <a:solidFill>
                            <a:schemeClr val="tx1"/>
                          </a:solidFill>
                          <a:effectLst/>
                        </a:rPr>
                        <a:t>Lokal förankring av verksamheten som möjliggör att både fångst, förädling och tillagning av fisk </a:t>
                      </a:r>
                      <a:r>
                        <a:rPr lang="sv-SE" sz="1000" b="1" noProof="0" dirty="0" err="1">
                          <a:solidFill>
                            <a:schemeClr val="tx1"/>
                          </a:solidFill>
                          <a:effectLst/>
                        </a:rPr>
                        <a:t>skerav</a:t>
                      </a:r>
                      <a:r>
                        <a:rPr lang="sv-SE" sz="1000" b="1" noProof="0" dirty="0">
                          <a:solidFill>
                            <a:schemeClr val="tx1"/>
                          </a:solidFill>
                          <a:effectLst/>
                        </a:rPr>
                        <a:t> Trollharen lokalt/i egen regi. </a:t>
                      </a:r>
                    </a:p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b="1" noProof="0" dirty="0">
                          <a:solidFill>
                            <a:schemeClr val="tx1"/>
                          </a:solidFill>
                          <a:effectLst/>
                        </a:rPr>
                        <a:t>Tillgång till lokala resursers såsom fisk, brygga och lokaler. Fiskebåt inkl. redskap samt kompetens att fiska, förädla (röka och filea) samt tillreda. Lokal personaltillgång. </a:t>
                      </a:r>
                      <a:endParaRPr lang="sv-SE" sz="1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20000"/>
                        </a:lnSpc>
                        <a:spcAft>
                          <a:spcPts val="1200"/>
                        </a:spcAft>
                      </a:pPr>
                      <a:r>
                        <a:rPr lang="sv-SE" sz="1000" b="1" noProof="0" dirty="0">
                          <a:solidFill>
                            <a:schemeClr val="tx1"/>
                          </a:solidFill>
                          <a:effectLst/>
                        </a:rPr>
                        <a:t>Försäljning av traditionellt förädlad fisk genom egen restaurang, egen butik. </a:t>
                      </a:r>
                      <a:endParaRPr lang="sv-SE" sz="10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4251" marR="34251" marT="0" marB="0"/>
                </a:tc>
                <a:extLst>
                  <a:ext uri="{0D108BD9-81ED-4DB2-BD59-A6C34878D82A}">
                    <a16:rowId xmlns:a16="http://schemas.microsoft.com/office/drawing/2014/main" val="1661724946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D0E8F0E8-E3DA-368B-A170-FA561BCF3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24078"/>
              </p:ext>
            </p:extLst>
          </p:nvPr>
        </p:nvGraphicFramePr>
        <p:xfrm>
          <a:off x="338143" y="230286"/>
          <a:ext cx="8467713" cy="953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855">
                  <a:extLst>
                    <a:ext uri="{9D8B030D-6E8A-4147-A177-3AD203B41FA5}">
                      <a16:colId xmlns:a16="http://schemas.microsoft.com/office/drawing/2014/main" val="83772329"/>
                    </a:ext>
                  </a:extLst>
                </a:gridCol>
                <a:gridCol w="2194908">
                  <a:extLst>
                    <a:ext uri="{9D8B030D-6E8A-4147-A177-3AD203B41FA5}">
                      <a16:colId xmlns:a16="http://schemas.microsoft.com/office/drawing/2014/main" val="683716818"/>
                    </a:ext>
                  </a:extLst>
                </a:gridCol>
                <a:gridCol w="2837880">
                  <a:extLst>
                    <a:ext uri="{9D8B030D-6E8A-4147-A177-3AD203B41FA5}">
                      <a16:colId xmlns:a16="http://schemas.microsoft.com/office/drawing/2014/main" val="3434751353"/>
                    </a:ext>
                  </a:extLst>
                </a:gridCol>
                <a:gridCol w="2302070">
                  <a:extLst>
                    <a:ext uri="{9D8B030D-6E8A-4147-A177-3AD203B41FA5}">
                      <a16:colId xmlns:a16="http://schemas.microsoft.com/office/drawing/2014/main" val="598255881"/>
                    </a:ext>
                  </a:extLst>
                </a:gridCol>
              </a:tblGrid>
              <a:tr h="95315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FÖRETAG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ERBJUDANDE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Vad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erbjuds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och</a:t>
                      </a:r>
                      <a:r>
                        <a:rPr lang="en-US" sz="1200" i="1" dirty="0">
                          <a:effectLst/>
                        </a:rPr>
                        <a:t> till </a:t>
                      </a:r>
                      <a:r>
                        <a:rPr lang="en-US" sz="1200" i="1" dirty="0" err="1">
                          <a:effectLst/>
                        </a:rPr>
                        <a:t>vem</a:t>
                      </a:r>
                      <a:r>
                        <a:rPr lang="en-US" sz="1200" i="1" dirty="0">
                          <a:effectLst/>
                        </a:rPr>
                        <a:t>?</a:t>
                      </a:r>
                      <a:r>
                        <a:rPr lang="en-US" sz="105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Kvantitativt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eller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kvalitativt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värde</a:t>
                      </a:r>
                      <a:r>
                        <a:rPr lang="en-US" sz="1200" i="1" dirty="0">
                          <a:effectLst/>
                        </a:rPr>
                        <a:t>?</a:t>
                      </a:r>
                      <a:endParaRPr lang="en-US" sz="1050" i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VÄRDESKAPANDE</a:t>
                      </a:r>
                      <a:endParaRPr lang="en-US" sz="105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Hur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erbjudandet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skapas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och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levereras</a:t>
                      </a:r>
                      <a:r>
                        <a:rPr lang="en-US" sz="1200" i="1" dirty="0">
                          <a:effectLst/>
                        </a:rPr>
                        <a:t>. </a:t>
                      </a:r>
                      <a:r>
                        <a:rPr lang="en-US" sz="1200" i="1" dirty="0" err="1">
                          <a:effectLst/>
                        </a:rPr>
                        <a:t>Aktiviteter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och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resurser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som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krävs</a:t>
                      </a:r>
                      <a:r>
                        <a:rPr lang="en-US" sz="1200" i="1" dirty="0">
                          <a:effectLst/>
                        </a:rPr>
                        <a:t>  </a:t>
                      </a:r>
                      <a:endParaRPr lang="en-US" sz="1050" i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INKOMSTGENERERING</a:t>
                      </a:r>
                      <a:endParaRPr lang="en-US" sz="1050" dirty="0"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200" i="1" dirty="0" err="1">
                          <a:effectLst/>
                        </a:rPr>
                        <a:t>Försäljning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eller</a:t>
                      </a:r>
                      <a:r>
                        <a:rPr lang="en-US" sz="1200" i="1" dirty="0">
                          <a:effectLst/>
                        </a:rPr>
                        <a:t> </a:t>
                      </a:r>
                      <a:r>
                        <a:rPr lang="en-US" sz="1200" i="1" dirty="0" err="1">
                          <a:effectLst/>
                        </a:rPr>
                        <a:t>prenumeration</a:t>
                      </a:r>
                      <a:r>
                        <a:rPr lang="en-US" sz="1200" i="1" dirty="0">
                          <a:effectLst/>
                        </a:rPr>
                        <a:t>?  </a:t>
                      </a:r>
                      <a:endParaRPr lang="en-US" sz="1050" i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211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57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84976C-3408-1A62-B4E8-110ED60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705600" cy="742950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Utmaningar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6ADD6A7-1BCE-5752-72D9-1D1EAC82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4500"/>
            <a:ext cx="6705600" cy="28797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000">
                <a:effectLst/>
              </a:rPr>
              <a:t>Produktionen är socialt och till del miljömässigt hållbar vilket innebär högre kostnader, t.ex. p.g.a</a:t>
            </a:r>
            <a:r>
              <a:rPr lang="sv-SE" sz="2000"/>
              <a:t>. </a:t>
            </a:r>
            <a:r>
              <a:rPr lang="sv-SE" sz="2000">
                <a:effectLst/>
              </a:rPr>
              <a:t>lokal personal, lokal och småskalig produktion baserat på lokala produktionsmedel (egen förädling, brygga, lokal</a:t>
            </a:r>
            <a:r>
              <a:rPr lang="sv-SE" sz="2000"/>
              <a:t> mm.)</a:t>
            </a:r>
            <a:endParaRPr lang="sv-SE" sz="2000">
              <a:effectLst/>
            </a:endParaRPr>
          </a:p>
          <a:p>
            <a:pPr>
              <a:lnSpc>
                <a:spcPct val="90000"/>
              </a:lnSpc>
            </a:pPr>
            <a:endParaRPr lang="sv-SE" sz="2000">
              <a:effectLst/>
            </a:endParaRPr>
          </a:p>
          <a:p>
            <a:pPr>
              <a:lnSpc>
                <a:spcPct val="90000"/>
              </a:lnSpc>
            </a:pPr>
            <a:r>
              <a:rPr lang="sv-SE" sz="2000">
                <a:effectLst/>
              </a:rPr>
              <a:t>Brist på </a:t>
            </a:r>
            <a:r>
              <a:rPr lang="sv-SE" sz="2000"/>
              <a:t>resurstillgång: </a:t>
            </a:r>
            <a:r>
              <a:rPr lang="sv-SE" sz="2000">
                <a:effectLst/>
              </a:rPr>
              <a:t>Endast en del av dessa verksamheters utbud av traditionellt förädlad fisk är baserad på lokal fiskråvara vilket påverkar erbjudandets lokala förankring negativt.</a:t>
            </a:r>
          </a:p>
          <a:p>
            <a:pPr>
              <a:lnSpc>
                <a:spcPct val="90000"/>
              </a:lnSpc>
            </a:pPr>
            <a:endParaRPr lang="sv-SE" sz="200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BD7FB3-C6F5-A182-D393-3412F442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975" y="4870450"/>
            <a:ext cx="1065213" cy="2730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DDFF11E0-0190-443D-8488-08222556BEB9}" type="datetime1">
              <a:rPr lang="sv-SE" smtClean="0"/>
              <a:pPr>
                <a:spcAft>
                  <a:spcPts val="600"/>
                </a:spcAft>
                <a:defRPr/>
              </a:pPr>
              <a:t>2023-10-16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1279C6-5C62-A1AA-8B4B-F31FB89F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375" y="4870450"/>
            <a:ext cx="2895600" cy="273050"/>
          </a:xfrm>
        </p:spPr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37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8EBE6-B723-C6B9-A15D-4619FF8C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705600" cy="7429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200"/>
              <a:t>M</a:t>
            </a:r>
            <a:r>
              <a:rPr lang="sv-SE" sz="2200">
                <a:effectLst/>
              </a:rPr>
              <a:t>öjligheten till medförvaltarskap av lokala/regionala fiskbestånd</a:t>
            </a:r>
            <a:br>
              <a:rPr lang="sv-SE" sz="2200">
                <a:effectLst/>
              </a:rPr>
            </a:br>
            <a:endParaRPr lang="sv-SE" sz="220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D094A2-65E4-B53A-6D18-E0A5D835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14500"/>
            <a:ext cx="6705600" cy="28797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v-SE" sz="2000" dirty="0"/>
              <a:t>E</a:t>
            </a:r>
            <a:r>
              <a:rPr lang="sv-SE" sz="2000" dirty="0">
                <a:effectLst/>
              </a:rPr>
              <a:t>konomiska verksamheter som fångar och förädlar fisk utmed Södra Bottenhavskusten saknar rådighet över hur den lokala/regionala fiskeresursen förvaltas och påverkas idag negativt av den mycket begränsade tillgången på lokal fisk för humankonsumtion som dessa verksamheter är beroende av för sin konkurrenskraft.</a:t>
            </a:r>
            <a:endParaRPr lang="sv-SE" sz="2000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sv-SE" sz="2000" b="1" dirty="0">
                <a:effectLst/>
              </a:rPr>
              <a:t>Skall rådighet över den regionala och lokala fiskresursen skapas så behöver åtgärder tas för att öka möjligheten att fiska, förädla och sälja fisk i pilotområdet. 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C20909-C022-8FC5-D0B7-D4CE6263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975" y="4870450"/>
            <a:ext cx="1065213" cy="2730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DDFF11E0-0190-443D-8488-08222556BEB9}" type="datetime1">
              <a:rPr lang="sv-SE" smtClean="0"/>
              <a:pPr>
                <a:spcAft>
                  <a:spcPts val="600"/>
                </a:spcAft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8789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AF872C-64CE-4DA1-60F0-DF5F626B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491630"/>
            <a:ext cx="6705600" cy="222870"/>
          </a:xfrm>
        </p:spPr>
        <p:txBody>
          <a:bodyPr/>
          <a:lstStyle/>
          <a:p>
            <a:r>
              <a:rPr lang="sv-SE" sz="2500">
                <a:latin typeface="Garamond" panose="02020404030301010803" pitchFamily="18" charset="0"/>
              </a:rPr>
              <a:t>Vad krävs för att skapa förutsättningar för hållbara affärsmodeller inom fiske i Södra Bottenhavet</a:t>
            </a:r>
            <a:endParaRPr lang="sv-SE" sz="2500" dirty="0">
              <a:latin typeface="Garamond" panose="02020404030301010803" pitchFamily="18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334EE2-8E30-FF58-8552-95EFBE0F85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0" y="2427734"/>
            <a:ext cx="6705600" cy="1972816"/>
          </a:xfrm>
        </p:spPr>
        <p:txBody>
          <a:bodyPr/>
          <a:lstStyle/>
          <a:p>
            <a:r>
              <a:rPr lang="sv-SE" sz="1800" dirty="0">
                <a:effectLst/>
                <a:ea typeface="DengXian" panose="02010600030101010101" pitchFamily="2" charset="-122"/>
                <a:cs typeface="Arabic Typesetting" panose="03020402040406030203" pitchFamily="66" charset="-78"/>
              </a:rPr>
              <a:t>Tillgång till lokala och regionala råvaror i kombination med tillgång till lokal/regional förädlingskapacitet </a:t>
            </a:r>
          </a:p>
          <a:p>
            <a:r>
              <a:rPr lang="sv-SE" sz="1800" dirty="0">
                <a:effectLst/>
                <a:ea typeface="DengXian" panose="02010600030101010101" pitchFamily="2" charset="-122"/>
                <a:cs typeface="Arabic Typesetting" panose="03020402040406030203" pitchFamily="66" charset="-78"/>
              </a:rPr>
              <a:t>Samverkan och varumärkessynergier samt</a:t>
            </a:r>
          </a:p>
          <a:p>
            <a:r>
              <a:rPr lang="sv-SE" sz="1800" dirty="0">
                <a:effectLst/>
                <a:ea typeface="DengXian" panose="02010600030101010101" pitchFamily="2" charset="-122"/>
                <a:cs typeface="Arabic Typesetting" panose="03020402040406030203" pitchFamily="66" charset="-78"/>
              </a:rPr>
              <a:t>Rådighet, Ägande och regionalt medförvaltarskap</a:t>
            </a:r>
          </a:p>
          <a:p>
            <a:endParaRPr lang="sv-SE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10AB6-1BEB-B1E9-4BA1-5595B8E2C2C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99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CFDA33-914E-04A5-AAC2-56238CBA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Utveckla nya sätt att beakta och beräkna samhällsekonomiskt värde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420641-C0AD-FD61-0E2A-55E5B2DC7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552" y="1968252"/>
            <a:ext cx="7309048" cy="2260848"/>
          </a:xfrm>
        </p:spPr>
        <p:txBody>
          <a:bodyPr/>
          <a:lstStyle/>
          <a:p>
            <a:r>
              <a:rPr lang="sv-SE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Utgår ofta från befintlig efterfrågan – en hållbar omställning kräver också en omställning i efterfrågan. Vad innebär detta för hållbara/konventionella affärsmodellers framtida konkurrenskraft?</a:t>
            </a:r>
          </a:p>
          <a:p>
            <a:r>
              <a:rPr lang="sv-SE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Samhällsekonomiskt värde säger ingenting om fördelningen av värde över lokala platser/regioner. Sålunda krävs ett kompletterande sätt att beräkna värde för att stötta en ekosystembaserad regional förvaltning av havets resurser</a:t>
            </a:r>
          </a:p>
          <a:p>
            <a:r>
              <a:rPr lang="sv-SE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Alternativ till nuvarande begrepp – resursränta (</a:t>
            </a:r>
            <a:r>
              <a:rPr lang="sv-SE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Fish</a:t>
            </a:r>
            <a:r>
              <a:rPr lang="sv-SE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rent) behöver utvecklas som kan visa var värde från fiske skapas och hur. 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CFC1B6-D302-00BC-2059-A42C82C1CD0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36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9424A1-57E6-0895-F19E-63C735CF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FE81-DDCF-7A2C-B15C-34BC8C47F9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cecilia.soler@handels.gu.se</a:t>
            </a:r>
            <a:endParaRPr lang="sv-SE" dirty="0"/>
          </a:p>
          <a:p>
            <a:pPr marL="0" indent="0">
              <a:buNone/>
            </a:pPr>
            <a:r>
              <a:rPr lang="sv-SE" dirty="0">
                <a:hlinkClick r:id="rId3"/>
              </a:rPr>
              <a:t>r</a:t>
            </a:r>
            <a:r>
              <a:rPr lang="sv-SE">
                <a:hlinkClick r:id="rId3"/>
              </a:rPr>
              <a:t>obin</a:t>
            </a:r>
            <a:r>
              <a:rPr lang="sv-SE" dirty="0" err="1">
                <a:hlinkClick r:id="rId3"/>
              </a:rPr>
              <a:t>.bankel@</a:t>
            </a:r>
            <a:r>
              <a:rPr lang="sv-SE" err="1">
                <a:hlinkClick r:id="rId3"/>
              </a:rPr>
              <a:t>handels</a:t>
            </a:r>
            <a:r>
              <a:rPr lang="sv-SE">
                <a:hlinkClick r:id="rId3"/>
              </a:rPr>
              <a:t>.gu.se</a:t>
            </a:r>
            <a:endParaRPr lang="sv-SE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D4C541-0055-6F16-37F9-C1F1B9C8AEA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29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itle 1">
            <a:extLst>
              <a:ext uri="{FF2B5EF4-FFF2-40B4-BE49-F238E27FC236}">
                <a16:creationId xmlns:a16="http://schemas.microsoft.com/office/drawing/2014/main" id="{78F6D936-0F5F-E969-1113-17E360673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705600" cy="742950"/>
          </a:xfrm>
        </p:spPr>
        <p:txBody>
          <a:bodyPr/>
          <a:lstStyle/>
          <a:p>
            <a:r>
              <a:rPr lang="sv-SE" dirty="0"/>
              <a:t>En Definition av Hållbara Affärsmodeller</a:t>
            </a:r>
            <a:endParaRPr lang="en-US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895975" y="4870450"/>
            <a:ext cx="1065213" cy="2730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 eaLnBrk="0" hangingPunct="0">
              <a:spcBef>
                <a:spcPts val="350"/>
              </a:spcBef>
              <a:buFont typeface="Arial" pitchFamily="34" charset="0"/>
              <a:buChar char="•"/>
              <a:defRPr sz="2400">
                <a:solidFill>
                  <a:srgbClr val="464646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ts val="350"/>
              </a:spcBef>
              <a:buFont typeface="Arial" pitchFamily="34" charset="0"/>
              <a:buChar char="–"/>
              <a:defRPr sz="2400">
                <a:solidFill>
                  <a:srgbClr val="464646"/>
                </a:solidFill>
                <a:latin typeface="Arial Narrow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ts val="350"/>
              </a:spcBef>
              <a:buFont typeface="Arial" pitchFamily="34" charset="0"/>
              <a:buChar char="•"/>
              <a:defRPr sz="1600">
                <a:solidFill>
                  <a:srgbClr val="464646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fld id="{8E179EA6-E16E-41FE-90EA-DD77A39E42E2}" type="datetime1">
              <a:rPr lang="sv-SE" altLang="sv-SE" sz="10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2023-10-16</a:t>
            </a:fld>
            <a:endParaRPr lang="sv-SE" altLang="sv-SE" sz="1000">
              <a:solidFill>
                <a:srgbClr val="FFFFFF"/>
              </a:solidFill>
            </a:endParaRPr>
          </a:p>
        </p:txBody>
      </p:sp>
      <p:graphicFrame>
        <p:nvGraphicFramePr>
          <p:cNvPr id="4102" name="Text Placeholder 2">
            <a:extLst>
              <a:ext uri="{FF2B5EF4-FFF2-40B4-BE49-F238E27FC236}">
                <a16:creationId xmlns:a16="http://schemas.microsoft.com/office/drawing/2014/main" id="{F859EBEF-B501-907A-EA13-3BD8B7540B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0175451"/>
              </p:ext>
            </p:extLst>
          </p:nvPr>
        </p:nvGraphicFramePr>
        <p:xfrm>
          <a:off x="1143000" y="1563638"/>
          <a:ext cx="6957392" cy="30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1F9898-2A4D-AFA0-80FF-E49E7680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14400"/>
            <a:ext cx="6705600" cy="742950"/>
          </a:xfrm>
        </p:spPr>
        <p:txBody>
          <a:bodyPr wrap="square" anchor="ctr">
            <a:normAutofit/>
          </a:bodyPr>
          <a:lstStyle/>
          <a:p>
            <a:r>
              <a:rPr lang="sv-SE">
                <a:effectLst/>
              </a:rPr>
              <a:t>Hållbar affärsmodell som teoretiskt begrepp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45F455-4E9E-AE30-5F00-9F446BC7C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0" y="1714500"/>
            <a:ext cx="6705600" cy="2686050"/>
          </a:xfrm>
        </p:spPr>
        <p:txBody>
          <a:bodyPr wrap="square" anchor="t">
            <a:normAutofit/>
          </a:bodyPr>
          <a:lstStyle/>
          <a:p>
            <a:endParaRPr lang="sv-SE" dirty="0">
              <a:effectLst/>
            </a:endParaRPr>
          </a:p>
          <a:p>
            <a:pPr marL="0" indent="0">
              <a:buNone/>
            </a:pPr>
            <a:r>
              <a:rPr lang="sv-SE" dirty="0"/>
              <a:t>T</a:t>
            </a:r>
            <a:r>
              <a:rPr lang="sv-SE" dirty="0">
                <a:effectLst/>
              </a:rPr>
              <a:t>re huvudkomponenter, vilka bidrar till hållbar utveckling: </a:t>
            </a:r>
          </a:p>
          <a:p>
            <a:r>
              <a:rPr lang="sv-SE" dirty="0">
                <a:effectLst/>
              </a:rPr>
              <a:t>värdeerbjudande (</a:t>
            </a:r>
            <a:r>
              <a:rPr lang="sv-SE" dirty="0" err="1">
                <a:effectLst/>
              </a:rPr>
              <a:t>value</a:t>
            </a:r>
            <a:r>
              <a:rPr lang="sv-SE" dirty="0">
                <a:effectLst/>
              </a:rPr>
              <a:t> proposition) </a:t>
            </a:r>
          </a:p>
          <a:p>
            <a:r>
              <a:rPr lang="sv-SE" dirty="0">
                <a:effectLst/>
              </a:rPr>
              <a:t>värdeskapande (</a:t>
            </a:r>
            <a:r>
              <a:rPr lang="sv-SE" dirty="0" err="1">
                <a:effectLst/>
              </a:rPr>
              <a:t>value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creation</a:t>
            </a:r>
            <a:r>
              <a:rPr lang="sv-SE" dirty="0">
                <a:effectLst/>
              </a:rPr>
              <a:t> and </a:t>
            </a:r>
            <a:r>
              <a:rPr lang="sv-SE" dirty="0" err="1">
                <a:effectLst/>
              </a:rPr>
              <a:t>delivery</a:t>
            </a:r>
            <a:r>
              <a:rPr lang="sv-SE" dirty="0">
                <a:effectLst/>
              </a:rPr>
              <a:t>) </a:t>
            </a:r>
          </a:p>
          <a:p>
            <a:r>
              <a:rPr lang="sv-SE" dirty="0">
                <a:effectLst/>
              </a:rPr>
              <a:t>intäktsgenerering eller värdeinfångning (</a:t>
            </a:r>
            <a:r>
              <a:rPr lang="sv-SE" dirty="0" err="1">
                <a:effectLst/>
              </a:rPr>
              <a:t>value</a:t>
            </a:r>
            <a:r>
              <a:rPr lang="sv-SE" dirty="0">
                <a:effectLst/>
              </a:rPr>
              <a:t> </a:t>
            </a:r>
            <a:r>
              <a:rPr lang="sv-SE" dirty="0" err="1">
                <a:effectLst/>
              </a:rPr>
              <a:t>capturing</a:t>
            </a:r>
            <a:r>
              <a:rPr lang="sv-SE" dirty="0">
                <a:effectLst/>
              </a:rPr>
              <a:t>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11C12C-EA32-DFAA-751B-FA35D4B601C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895975" y="4870450"/>
            <a:ext cx="1065213" cy="2730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DDFF11E0-0190-443D-8488-08222556BEB9}" type="datetime1">
              <a:rPr lang="sv-SE" smtClean="0"/>
              <a:pPr>
                <a:spcAft>
                  <a:spcPts val="600"/>
                </a:spcAft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03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A2A7AD-2D0B-42DC-1B70-EA24A40B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957392" cy="1725910"/>
          </a:xfrm>
        </p:spPr>
        <p:txBody>
          <a:bodyPr wrap="square" anchor="t">
            <a:normAutofit fontScale="55000" lnSpcReduction="2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600" dirty="0"/>
              <a:t>Explorativ ansats för att kartlägga olika typer av aktiviteter/verksamheter kring marina ekosystemtjänster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600" dirty="0"/>
              <a:t>Intervjuer (semi-strukturerade, mikro, expert…), observationer, dokument, officiell statistik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sv-SE" sz="2600" dirty="0"/>
              <a:t>Fokus på kustremsan och aktörer som nyttjar/påverkar marina ekosystemtjänster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A7CA93-5977-683F-A5E4-C76D36846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71600"/>
            <a:ext cx="6705600" cy="5715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Studiens ansats och avgränsningar</a:t>
            </a:r>
            <a:endParaRPr lang="en-US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4C2F40-ECB0-140B-841D-799CC97F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975" y="4870450"/>
            <a:ext cx="1065213" cy="2730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DDFF11E0-0190-443D-8488-08222556BEB9}" type="datetime1">
              <a:rPr lang="sv-SE" smtClean="0"/>
              <a:pPr>
                <a:spcAft>
                  <a:spcPts val="600"/>
                </a:spcAft>
                <a:defRPr/>
              </a:pPr>
              <a:t>2023-10-16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79DAFFB-0EAF-84C5-51BD-2E14E71F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00375" y="4870450"/>
            <a:ext cx="2895600" cy="273050"/>
          </a:xfrm>
        </p:spPr>
        <p:txBody>
          <a:bodyPr/>
          <a:lstStyle/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23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ill/Strömming - Arter och livsmiljöer - Havs- och vattenmyndigheten">
            <a:extLst>
              <a:ext uri="{FF2B5EF4-FFF2-40B4-BE49-F238E27FC236}">
                <a16:creationId xmlns:a16="http://schemas.microsoft.com/office/drawing/2014/main" id="{DE33658F-CB94-3FF8-CD42-E3B21E24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52" y="-5922"/>
            <a:ext cx="4953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AA6698-A92D-41D8-9D57-817A4DA5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354852"/>
            <a:ext cx="6165304" cy="742950"/>
          </a:xfrm>
        </p:spPr>
        <p:txBody>
          <a:bodyPr/>
          <a:lstStyle/>
          <a:p>
            <a:r>
              <a:rPr lang="sv-SE" b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Resultat: </a:t>
            </a:r>
            <a:br>
              <a:rPr lang="sv-SE" b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r>
              <a:rPr lang="sv-SE" sz="2500" b="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Samverkande hållbara affärsmodeller</a:t>
            </a:r>
            <a:br>
              <a:rPr lang="sv-SE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4EE6FC-D302-49E5-8846-34B9C775F7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43608" y="2097802"/>
            <a:ext cx="6705600" cy="1983745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effectLst/>
                <a:ea typeface="DengXian" panose="02010600030101010101" pitchFamily="2" charset="-122"/>
              </a:rPr>
              <a:t>I pilotområde Södra Bottenhavet finner vi att de hållbara affärsmodeller som representeras i vårt material är framför allt</a:t>
            </a:r>
            <a:r>
              <a:rPr lang="sv-SE" sz="1800" i="1" dirty="0">
                <a:effectLst/>
                <a:ea typeface="DengXian" panose="02010600030101010101" pitchFamily="2" charset="-122"/>
              </a:rPr>
              <a:t> </a:t>
            </a:r>
            <a:r>
              <a:rPr lang="sv-SE" sz="1800" i="1" u="sng" dirty="0">
                <a:effectLst/>
                <a:ea typeface="DengXian" panose="02010600030101010101" pitchFamily="2" charset="-122"/>
              </a:rPr>
              <a:t>samverkande hållbara affärsmodeller där småskalig fiskeverksamhet och vidareförädling av fisk</a:t>
            </a:r>
            <a:r>
              <a:rPr lang="sv-SE" sz="1800" dirty="0">
                <a:effectLst/>
                <a:ea typeface="DengXian" panose="02010600030101010101" pitchFamily="2" charset="-122"/>
              </a:rPr>
              <a:t> i form av rökeri, restaurang/café/butiks försäljning av förädlad fisk, kombineras eller samverkar för att skapa värde för kund samt intäkter som bidrar till arbetstillfällen och landsbygdsutveckling. 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2607BC-8C5B-423B-BB81-6288ECB398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CE1E878-A443-E40A-AAEB-F7B903F43F14}"/>
              </a:ext>
            </a:extLst>
          </p:cNvPr>
          <p:cNvSpPr txBox="1"/>
          <p:nvPr/>
        </p:nvSpPr>
        <p:spPr>
          <a:xfrm>
            <a:off x="7271792" y="1378618"/>
            <a:ext cx="18722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Garamond" panose="02020404030301010803" pitchFamily="18" charset="0"/>
              </a:rPr>
              <a:t>Bild: Wilhelm Von Wright</a:t>
            </a:r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8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908A3B-5E5D-7B26-99FC-6A15F9B2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12449"/>
            <a:ext cx="6705600" cy="1081286"/>
          </a:xfrm>
        </p:spPr>
        <p:txBody>
          <a:bodyPr/>
          <a:lstStyle/>
          <a:p>
            <a:r>
              <a:rPr lang="sv-SE" sz="3200" dirty="0">
                <a:latin typeface="Garamond" panose="02020404030301010803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E</a:t>
            </a:r>
            <a:r>
              <a:rPr lang="sv-SE" sz="3200" dirty="0">
                <a:effectLst/>
                <a:latin typeface="Garamond" panose="02020404030301010803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xempel på samverkande affärsmodeller</a:t>
            </a:r>
            <a:br>
              <a:rPr lang="sv-SE" sz="3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C41329-C534-443C-1876-253538D6C1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3000" y="1714500"/>
            <a:ext cx="3284984" cy="268605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v-SE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Bergmans fisk </a:t>
            </a:r>
            <a:endParaRPr lang="sv-SE" sz="2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sv-SE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Trollharens fiskrestaurang och gårdsbutik</a:t>
            </a:r>
          </a:p>
          <a:p>
            <a:r>
              <a:rPr lang="sv-SE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Albertina Restaurang </a:t>
            </a:r>
          </a:p>
          <a:p>
            <a:pPr marL="0" indent="0">
              <a:buNone/>
            </a:pPr>
            <a:endParaRPr lang="sv-SE" sz="2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F21281-BBB0-0942-6C3E-935B95720D9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  <p:pic>
        <p:nvPicPr>
          <p:cNvPr id="2050" name="Picture 2" descr="Trollharens fiskeläge | Visit Söderhamn">
            <a:extLst>
              <a:ext uri="{FF2B5EF4-FFF2-40B4-BE49-F238E27FC236}">
                <a16:creationId xmlns:a16="http://schemas.microsoft.com/office/drawing/2014/main" id="{93F624FA-5526-F315-920C-F1A9638F8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45" y="1461584"/>
            <a:ext cx="4535238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13AE9B0-FDA6-E7A0-CF38-BB5A9039F932}"/>
              </a:ext>
            </a:extLst>
          </p:cNvPr>
          <p:cNvSpPr txBox="1"/>
          <p:nvPr/>
        </p:nvSpPr>
        <p:spPr>
          <a:xfrm>
            <a:off x="6804248" y="4133947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Garamond" panose="02020404030301010803" pitchFamily="18" charset="0"/>
              </a:rPr>
              <a:t>Trollharens fiskeläge. Bild: Visit Söderhamn</a:t>
            </a:r>
            <a:endParaRPr lang="en-US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27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16130-3305-443F-3974-E88770224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73162"/>
            <a:ext cx="6705600" cy="742950"/>
          </a:xfrm>
        </p:spPr>
        <p:txBody>
          <a:bodyPr/>
          <a:lstStyle/>
          <a:p>
            <a:r>
              <a:rPr lang="sv-SE" dirty="0">
                <a:latin typeface="Garamond" panose="02020404030301010803" pitchFamily="18" charset="0"/>
              </a:rPr>
              <a:t>Affärsmodeller Fiske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DDE9F9-27C7-0424-BCB0-91B28A5D0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1600" y="1516112"/>
            <a:ext cx="6957392" cy="2930624"/>
          </a:xfrm>
        </p:spPr>
        <p:txBody>
          <a:bodyPr/>
          <a:lstStyle/>
          <a:p>
            <a:r>
              <a:rPr lang="sv-SE" sz="1800" dirty="0">
                <a:effectLst/>
                <a:ea typeface="DengXian" panose="02010600030101010101" pitchFamily="2" charset="-122"/>
              </a:rPr>
              <a:t>Bergmans Fisk och Trollharens fiskrestaurang och gårdsbutik erbjuder båda traditionellt förädlad fisk i restaurang och egen butik. Albertina med lång tradition samarbetar med Skärsås kvarvarande fiskare.</a:t>
            </a:r>
          </a:p>
          <a:p>
            <a:pPr marL="0" indent="0">
              <a:buNone/>
            </a:pPr>
            <a:endParaRPr lang="sv-SE" sz="1800" dirty="0">
              <a:effectLst/>
              <a:ea typeface="DengXian" panose="02010600030101010101" pitchFamily="2" charset="-122"/>
            </a:endParaRPr>
          </a:p>
          <a:p>
            <a:r>
              <a:rPr lang="sv-SE" sz="1800" dirty="0">
                <a:effectLst/>
                <a:ea typeface="DengXian" panose="02010600030101010101" pitchFamily="2" charset="-122"/>
              </a:rPr>
              <a:t>Värdet på dessa produkter är </a:t>
            </a:r>
            <a:r>
              <a:rPr lang="sv-SE" sz="1800" u="sng" dirty="0">
                <a:effectLst/>
                <a:ea typeface="DengXian" panose="02010600030101010101" pitchFamily="2" charset="-122"/>
              </a:rPr>
              <a:t>kvalitativt</a:t>
            </a:r>
            <a:r>
              <a:rPr lang="sv-SE" sz="1800" dirty="0">
                <a:effectLst/>
                <a:ea typeface="DengXian" panose="02010600030101010101" pitchFamily="2" charset="-122"/>
              </a:rPr>
              <a:t> (unikt) då kunder både betalar för en speciell smakupplevelse men även för upplevelsen av att äta traditionell mat med kulturhistorisk koppling till platsen. </a:t>
            </a:r>
            <a:r>
              <a:rPr lang="sv-SE" sz="1800" dirty="0">
                <a:ea typeface="DengXian" panose="02010600030101010101" pitchFamily="2" charset="-122"/>
              </a:rPr>
              <a:t>Tack vare den starka kopplingen till värdet av </a:t>
            </a:r>
            <a:r>
              <a:rPr lang="sv-SE" sz="1800" i="1" u="sng" dirty="0">
                <a:ea typeface="DengXian" panose="02010600030101010101" pitchFamily="2" charset="-122"/>
              </a:rPr>
              <a:t>det lokala </a:t>
            </a:r>
            <a:r>
              <a:rPr lang="sv-SE" sz="1800" u="sng" dirty="0">
                <a:ea typeface="DengXian" panose="02010600030101010101" pitchFamily="2" charset="-122"/>
              </a:rPr>
              <a:t>som konsumeras</a:t>
            </a:r>
            <a:r>
              <a:rPr lang="sv-SE" sz="1800" u="sng" dirty="0">
                <a:effectLst/>
                <a:ea typeface="DengXian" panose="02010600030101010101" pitchFamily="2" charset="-122"/>
              </a:rPr>
              <a:t> </a:t>
            </a:r>
            <a:r>
              <a:rPr lang="sv-SE" sz="1800" dirty="0">
                <a:effectLst/>
                <a:ea typeface="DengXian" panose="02010600030101010101" pitchFamily="2" charset="-122"/>
              </a:rPr>
              <a:t>är det ekonomisk gynnsamt att värna den lokala/regionala fiskresursen.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29AB03-7E9A-0302-D3C5-FF2A43CD60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6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65CA64-2D86-7B11-D4F7-5C33A7831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131887"/>
            <a:ext cx="6705600" cy="2879725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sv-SE" sz="2500" dirty="0">
                <a:effectLst/>
              </a:rPr>
              <a:t>Sociala, ekonomiska och miljömässiga värden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v-SE" sz="1700" dirty="0">
                <a:effectLst/>
              </a:rPr>
              <a:t>Dessa verksamheter bidrar till olika värden genom </a:t>
            </a:r>
          </a:p>
          <a:p>
            <a:pPr lvl="1">
              <a:lnSpc>
                <a:spcPct val="90000"/>
              </a:lnSpc>
            </a:pPr>
            <a:r>
              <a:rPr lang="sv-SE" sz="1700" dirty="0">
                <a:effectLst/>
              </a:rPr>
              <a:t>att stärka regionens platsvarumärke (de har ett viktigt marknadsföringsvärde) </a:t>
            </a:r>
          </a:p>
          <a:p>
            <a:pPr lvl="1">
              <a:lnSpc>
                <a:spcPct val="90000"/>
              </a:lnSpc>
            </a:pPr>
            <a:r>
              <a:rPr lang="sv-SE" sz="1700" dirty="0"/>
              <a:t>arbetstillfällen</a:t>
            </a:r>
            <a:r>
              <a:rPr lang="sv-SE" sz="1700" dirty="0">
                <a:effectLst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sv-SE" sz="1700" dirty="0"/>
              <a:t>u</a:t>
            </a:r>
            <a:r>
              <a:rPr lang="sv-SE" sz="1700" dirty="0">
                <a:effectLst/>
              </a:rPr>
              <a:t>pplevelsevärden: kunder/turister erbjuds upplevelser av historisk och kulturell karaktär </a:t>
            </a:r>
            <a:r>
              <a:rPr lang="sv-SE" sz="1700" dirty="0"/>
              <a:t>vid </a:t>
            </a:r>
            <a:r>
              <a:rPr lang="sv-SE" sz="1700" dirty="0">
                <a:effectLst/>
              </a:rPr>
              <a:t>besök i Trollharens fiskeläge och i Norrsundet.</a:t>
            </a:r>
          </a:p>
          <a:p>
            <a:pPr lvl="1">
              <a:lnSpc>
                <a:spcPct val="90000"/>
              </a:lnSpc>
            </a:pPr>
            <a:r>
              <a:rPr lang="sv-SE" sz="1700" dirty="0"/>
              <a:t>Det miljömässiga bidraget</a:t>
            </a:r>
            <a:r>
              <a:rPr lang="sv-SE" sz="1700" dirty="0">
                <a:effectLst/>
              </a:rPr>
              <a:t> består i ett skonsamt småskaligt fiske med passiva redskap, med sociala och ekonomiska incitament att förvalta resursen långsiktigt  </a:t>
            </a:r>
          </a:p>
          <a:p>
            <a:pPr lvl="1">
              <a:lnSpc>
                <a:spcPct val="90000"/>
              </a:lnSpc>
            </a:pPr>
            <a:r>
              <a:rPr lang="sv-SE" sz="1700" dirty="0">
                <a:effectLst/>
              </a:rPr>
              <a:t>Potential att stärka kopplingen som konsumenter gör mellan människan och naturresurser</a:t>
            </a:r>
          </a:p>
          <a:p>
            <a:pPr>
              <a:lnSpc>
                <a:spcPct val="90000"/>
              </a:lnSpc>
            </a:pPr>
            <a:endParaRPr lang="sv-SE" sz="17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4284D7-AD9E-8ACF-73AF-AD7FE05A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95975" y="4870450"/>
            <a:ext cx="1065213" cy="2730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DDFF11E0-0190-443D-8488-08222556BEB9}" type="datetime1">
              <a:rPr lang="sv-SE" smtClean="0"/>
              <a:pPr>
                <a:spcAft>
                  <a:spcPts val="600"/>
                </a:spcAft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53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6361DE-E3C0-38C8-4B1F-FF88C42A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15566"/>
            <a:ext cx="6705600" cy="576064"/>
          </a:xfrm>
        </p:spPr>
        <p:txBody>
          <a:bodyPr/>
          <a:lstStyle/>
          <a:p>
            <a:r>
              <a:rPr lang="sv-SE" sz="2500" dirty="0">
                <a:latin typeface="Arial" panose="020B0604020202020204" pitchFamily="34" charset="0"/>
                <a:cs typeface="Arial" panose="020B0604020202020204" pitchFamily="34" charset="0"/>
              </a:rPr>
              <a:t>Gemensamt för samverkande hållbara affärsmodeller inom fiske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226D8-CCA4-ACD8-60C9-3E55949E3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9552" y="1707654"/>
            <a:ext cx="7488832" cy="3234804"/>
          </a:xfrm>
        </p:spPr>
        <p:txBody>
          <a:bodyPr/>
          <a:lstStyle/>
          <a:p>
            <a:r>
              <a:rPr lang="sv-SE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Företagen erbjuder ett kvalitativt värde till kund, d v s ett värde som baseras på produkters koppling till naturen och miljön, ofta i kombination med unika fysiska platser.</a:t>
            </a:r>
          </a:p>
          <a:p>
            <a:r>
              <a:rPr lang="sv-SE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Kombinationen av ett lokalt/regionalt småskaligt fiske och värdeförädling av traditionell modell har potential att skapa ett konkurrenskraftigt fiske, baserat på de synergieffekter som ett värdeerbjudande med integrerade lokala produkter och tjänster </a:t>
            </a:r>
            <a:r>
              <a:rPr lang="sv-SE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kan medföra</a:t>
            </a:r>
          </a:p>
          <a:p>
            <a:r>
              <a:rPr lang="sv-SE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 både drar nytta av sin förankring till den lokala platsen och bidrar till att stärka dess attraktionskraft</a:t>
            </a:r>
          </a:p>
          <a:p>
            <a:r>
              <a:rPr lang="sv-SE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 finns en lokal förankring, ett personligt engagemang och en vilja till samverkan med andra lokala/regionala intressenter i den lokala/regionala ekonomin</a:t>
            </a:r>
            <a:endParaRPr lang="sv-SE" sz="15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sv-S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847BB2-6071-29C5-DC17-22D33350EAD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DDFF11E0-0190-443D-8488-08222556BEB9}" type="datetime1">
              <a:rPr lang="sv-SE" smtClean="0"/>
              <a:pPr>
                <a:defRPr/>
              </a:pPr>
              <a:t>2023-10-16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4901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0.8"/>
  <p:tag name="PPTVERSION" val="14"/>
  <p:tag name="TPOS" val="2"/>
</p:tagLst>
</file>

<file path=ppt/theme/theme1.xml><?xml version="1.0" encoding="utf-8"?>
<a:theme xmlns:a="http://schemas.openxmlformats.org/drawingml/2006/main" name="GUHandels_mall0806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4136</TotalTime>
  <Words>1130</Words>
  <Application>Microsoft Office PowerPoint</Application>
  <PresentationFormat>Bildspel på skärmen (16:9)</PresentationFormat>
  <Paragraphs>97</Paragraphs>
  <Slides>15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7" baseType="lpstr">
      <vt:lpstr>Arabic Typesetting</vt:lpstr>
      <vt:lpstr>Arial</vt:lpstr>
      <vt:lpstr>Arial Bold</vt:lpstr>
      <vt:lpstr>Arial Narrow</vt:lpstr>
      <vt:lpstr>Baskerville</vt:lpstr>
      <vt:lpstr>Calibri</vt:lpstr>
      <vt:lpstr>Century Gothic</vt:lpstr>
      <vt:lpstr>Garamond</vt:lpstr>
      <vt:lpstr>Helvetica</vt:lpstr>
      <vt:lpstr>Times New Roman</vt:lpstr>
      <vt:lpstr>Wingdings</vt:lpstr>
      <vt:lpstr>GUHandels_mall080618</vt:lpstr>
      <vt:lpstr> Ekosystembaserad  Havsförvaltning  i Södra Bottenhavet - ekonomisk, social och ekologisk hållbarhet i samklang    </vt:lpstr>
      <vt:lpstr>En Definition av Hållbara Affärsmodeller</vt:lpstr>
      <vt:lpstr>Hållbar affärsmodell som teoretiskt begrepp</vt:lpstr>
      <vt:lpstr>Studiens ansats och avgränsningar</vt:lpstr>
      <vt:lpstr>Resultat:  Samverkande hållbara affärsmodeller </vt:lpstr>
      <vt:lpstr>Exempel på samverkande affärsmodeller </vt:lpstr>
      <vt:lpstr>Affärsmodeller Fiske</vt:lpstr>
      <vt:lpstr>PowerPoint-presentation</vt:lpstr>
      <vt:lpstr>Gemensamt för samverkande hållbara affärsmodeller inom fiske</vt:lpstr>
      <vt:lpstr>PowerPoint-presentation</vt:lpstr>
      <vt:lpstr>Utmaningar</vt:lpstr>
      <vt:lpstr>Möjligheten till medförvaltarskap av lokala/regionala fiskbestånd </vt:lpstr>
      <vt:lpstr>Vad krävs för att skapa förutsättningar för hållbara affärsmodeller inom fiske i Södra Bottenhavet</vt:lpstr>
      <vt:lpstr>Utveckla nya sätt att beakta och beräkna samhällsekonomiskt värde</vt:lpstr>
      <vt:lpstr>Tack!!</vt:lpstr>
    </vt:vector>
  </TitlesOfParts>
  <Company>Göteborgs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med vänsterställd Handelslogotyp</dc:title>
  <dc:creator>Sofia  Lodmark Wallner</dc:creator>
  <cp:lastModifiedBy>Robin Bankel</cp:lastModifiedBy>
  <cp:revision>294</cp:revision>
  <cp:lastPrinted>2014-09-22T14:36:08Z</cp:lastPrinted>
  <dcterms:created xsi:type="dcterms:W3CDTF">2008-06-18T14:57:39Z</dcterms:created>
  <dcterms:modified xsi:type="dcterms:W3CDTF">2023-10-16T16:15:25Z</dcterms:modified>
</cp:coreProperties>
</file>